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9" d="100"/>
          <a:sy n="79" d="100"/>
        </p:scale>
        <p:origin x="-3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90E9A37-0CDF-4C88-A84C-28FA7895F464}" type="datetimeFigureOut">
              <a:rPr lang="en-US"/>
              <a:pPr>
                <a:defRPr/>
              </a:pPr>
              <a:t>5/16/2011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94B84B0-CEB4-48DA-A1E4-3CD6D6AA4FF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C81B4A-C508-4DDB-840C-7E9B99D53AA8}"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62A9B4-4494-4379-8CCC-D0EEFE06B9DE}" type="slidenum">
              <a:rPr lang="en-US"/>
              <a:pPr fontAlgn="base">
                <a:spcBef>
                  <a:spcPct val="0"/>
                </a:spcBef>
                <a:spcAft>
                  <a:spcPct val="0"/>
                </a:spcAft>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62F5EE8B-727F-413D-8335-91A70BB5D8F3}" type="datetimeFigureOut">
              <a:rPr lang="en-US"/>
              <a:pPr>
                <a:defRPr/>
              </a:pPr>
              <a:t>5/16/2011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FA7C5E-6022-4537-BC50-7FCA514180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40E7B24-4C54-4C77-819C-F22C4809996E}" type="datetimeFigureOut">
              <a:rPr lang="en-US"/>
              <a:pPr>
                <a:defRPr/>
              </a:pPr>
              <a:t>5/16/2011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C307628-19F1-4A62-A1C4-89A25736C3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BBCC7FF-A569-435E-A38E-2DA6C0B3EE16}" type="datetimeFigureOut">
              <a:rPr lang="en-US"/>
              <a:pPr>
                <a:defRPr/>
              </a:pPr>
              <a:t>5/16/2011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C13A9A9-271D-4346-AAAD-46AC735BA1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4C944F3-AFA8-4F20-A294-94A6735DE0D4}" type="datetimeFigureOut">
              <a:rPr lang="en-US"/>
              <a:pPr>
                <a:defRPr/>
              </a:pPr>
              <a:t>5/16/2011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36268EA-A71F-4362-90C0-484F286225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A1102BB-3BF7-4D17-8DA4-1796213907B5}" type="datetimeFigureOut">
              <a:rPr lang="en-US"/>
              <a:pPr>
                <a:defRPr/>
              </a:pPr>
              <a:t>5/16/2011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BD2B94-BF39-4DA3-8BFA-9D66C0BDAFC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B94B4BD-6A95-41B1-8C51-9E7AF4385912}" type="datetimeFigureOut">
              <a:rPr lang="en-US"/>
              <a:pPr>
                <a:defRPr/>
              </a:pPr>
              <a:t>5/16/2011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1283FDB-9D6B-459C-9BD1-CB506A6153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4EB758ED-752B-43A5-B666-3BDF6D7F0572}" type="datetimeFigureOut">
              <a:rPr lang="en-US"/>
              <a:pPr>
                <a:defRPr/>
              </a:pPr>
              <a:t>5/16/2011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72C2B8A-9323-448E-8D3E-C6FE0F659D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C7D9CF2-464A-44BB-83EB-4CC0609CF987}" type="datetimeFigureOut">
              <a:rPr lang="en-US"/>
              <a:pPr>
                <a:defRPr/>
              </a:pPr>
              <a:t>5/16/2011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520572A-805C-4944-96ED-F5B634C208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4246884-2F83-411D-8994-A3A6CDF4A7F2}" type="datetimeFigureOut">
              <a:rPr lang="en-US"/>
              <a:pPr>
                <a:defRPr/>
              </a:pPr>
              <a:t>5/16/2011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CD0593EE-2195-487F-82BD-C497D65423D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C221029-CA70-450C-AD1F-3A99B5D21A37}" type="datetimeFigureOut">
              <a:rPr lang="en-US"/>
              <a:pPr>
                <a:defRPr/>
              </a:pPr>
              <a:t>5/16/2011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26C6792-8E97-4C83-AEC3-DC0A5C099AF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5A0E0E9E-39CE-4EA7-928B-9E31DBFC4CEF}" type="datetimeFigureOut">
              <a:rPr lang="en-US"/>
              <a:pPr>
                <a:defRPr/>
              </a:pPr>
              <a:t>5/16/2011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29E9AB8-5B55-4A73-8862-8B6F9D80635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CB653D6A-543F-4B34-A7E6-E7F0F3B9C04E}" type="datetimeFigureOut">
              <a:rPr lang="en-US"/>
              <a:pPr>
                <a:defRPr/>
              </a:pPr>
              <a:t>5/16/2011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784F6901-0D16-4EEF-98A9-4F15EEA2934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7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gcbc.podomatic.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gcbc.podomatic.com/"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hyperlink" Target="mailto:1gracemode@gmail.com"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mailto:1gracemode@gmail.com" TargetMode="Externa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focusonthefamily.com/" TargetMode="External"/><Relationship Id="rId2" Type="http://schemas.openxmlformats.org/officeDocument/2006/relationships/hyperlink" Target="http://al.dagel-online.com/" TargetMode="External"/><Relationship Id="rId1" Type="http://schemas.openxmlformats.org/officeDocument/2006/relationships/slideLayout" Target="../slideLayouts/slideLayout7.xml"/><Relationship Id="rId5" Type="http://schemas.openxmlformats.org/officeDocument/2006/relationships/hyperlink" Target="http://gcbc.podomatic.com/" TargetMode="External"/><Relationship Id="rId4" Type="http://schemas.openxmlformats.org/officeDocument/2006/relationships/hyperlink" Target="http://www.promisekeep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457200" y="533400"/>
            <a:ext cx="4495800" cy="1600200"/>
          </a:xfrm>
        </p:spPr>
        <p:txBody>
          <a:bodyPr/>
          <a:lstStyle/>
          <a:p>
            <a:pPr fontAlgn="auto">
              <a:spcAft>
                <a:spcPts val="0"/>
              </a:spcAft>
              <a:defRPr/>
            </a:pPr>
            <a:r>
              <a:rPr lang="en-US" sz="7200" dirty="0" smtClean="0">
                <a:solidFill>
                  <a:schemeClr val="bg1"/>
                </a:solidFill>
                <a:latin typeface="Stencil" pitchFamily="82" charset="0"/>
              </a:rPr>
              <a:t>G</a:t>
            </a:r>
            <a:r>
              <a:rPr lang="en-US" sz="5400" dirty="0" smtClean="0">
                <a:solidFill>
                  <a:schemeClr val="bg1"/>
                </a:solidFill>
                <a:latin typeface="Stencil" pitchFamily="82" charset="0"/>
              </a:rPr>
              <a:t>race</a:t>
            </a:r>
            <a:r>
              <a:rPr lang="en-US" sz="7200" dirty="0" smtClean="0">
                <a:solidFill>
                  <a:schemeClr val="bg1"/>
                </a:solidFill>
                <a:latin typeface="Stencil" pitchFamily="82" charset="0"/>
              </a:rPr>
              <a:t>M</a:t>
            </a:r>
            <a:r>
              <a:rPr lang="en-US" sz="5400" dirty="0" smtClean="0">
                <a:solidFill>
                  <a:schemeClr val="bg1"/>
                </a:solidFill>
                <a:latin typeface="Stencil" pitchFamily="82" charset="0"/>
              </a:rPr>
              <a:t>ode</a:t>
            </a:r>
            <a:endParaRPr lang="en-US" sz="5400" dirty="0">
              <a:solidFill>
                <a:schemeClr val="bg1"/>
              </a:solidFill>
              <a:latin typeface="Stencil" pitchFamily="82" charset="0"/>
            </a:endParaRPr>
          </a:p>
        </p:txBody>
      </p:sp>
      <p:sp>
        <p:nvSpPr>
          <p:cNvPr id="3" name="Subtitle 2"/>
          <p:cNvSpPr>
            <a:spLocks noGrp="1"/>
          </p:cNvSpPr>
          <p:nvPr>
            <p:ph type="subTitle" idx="1"/>
          </p:nvPr>
        </p:nvSpPr>
        <p:spPr>
          <a:xfrm>
            <a:off x="4648200" y="5257800"/>
            <a:ext cx="4267200" cy="838200"/>
          </a:xfrm>
        </p:spPr>
        <p:txBody>
          <a:bodyPr>
            <a:normAutofit fontScale="70000" lnSpcReduction="20000"/>
          </a:bodyPr>
          <a:lstStyle/>
          <a:p>
            <a:pPr fontAlgn="auto">
              <a:spcAft>
                <a:spcPts val="0"/>
              </a:spcAft>
              <a:buClr>
                <a:schemeClr val="tx1">
                  <a:shade val="95000"/>
                </a:schemeClr>
              </a:buClr>
              <a:buFont typeface="Wingdings 2"/>
              <a:buNone/>
              <a:defRPr/>
            </a:pPr>
            <a:r>
              <a:rPr lang="en-US" sz="2600" dirty="0" smtClean="0"/>
              <a:t>Evangelist and host of</a:t>
            </a:r>
          </a:p>
          <a:p>
            <a:pPr fontAlgn="auto">
              <a:spcAft>
                <a:spcPts val="0"/>
              </a:spcAft>
              <a:buClr>
                <a:schemeClr val="tx1">
                  <a:shade val="95000"/>
                </a:schemeClr>
              </a:buClr>
              <a:buFont typeface="Wingdings 2"/>
              <a:buNone/>
              <a:defRPr/>
            </a:pPr>
            <a:r>
              <a:rPr lang="en-US" sz="4600" b="1" dirty="0" smtClean="0"/>
              <a:t>Moments of Grace</a:t>
            </a:r>
            <a:endParaRPr lang="en-US" sz="5700" b="1" dirty="0" smtClean="0"/>
          </a:p>
          <a:p>
            <a:pPr fontAlgn="auto">
              <a:spcAft>
                <a:spcPts val="0"/>
              </a:spcAft>
              <a:buClr>
                <a:schemeClr val="tx1">
                  <a:shade val="95000"/>
                </a:schemeClr>
              </a:buClr>
              <a:buFont typeface="Wingdings 2"/>
              <a:buNone/>
              <a:defRPr/>
            </a:pPr>
            <a:endParaRPr lang="en-US" sz="35800" dirty="0" smtClean="0"/>
          </a:p>
          <a:p>
            <a:pPr fontAlgn="auto">
              <a:spcAft>
                <a:spcPts val="0"/>
              </a:spcAft>
              <a:buClr>
                <a:schemeClr val="tx1">
                  <a:shade val="95000"/>
                </a:schemeClr>
              </a:buClr>
              <a:buFont typeface="Wingdings 2"/>
              <a:buNone/>
              <a:defRPr/>
            </a:pPr>
            <a:endParaRPr lang="en-US" dirty="0"/>
          </a:p>
        </p:txBody>
      </p:sp>
      <p:pic>
        <p:nvPicPr>
          <p:cNvPr id="4" name="Picture 3" descr="LowRes_5720460700204.jpg"/>
          <p:cNvPicPr>
            <a:picLocks noChangeAspect="1"/>
          </p:cNvPicPr>
          <p:nvPr/>
        </p:nvPicPr>
        <p:blipFill>
          <a:blip r:embed="rId3" cstate="print"/>
          <a:stretch>
            <a:fillRect/>
          </a:stretch>
        </p:blipFill>
        <p:spPr>
          <a:xfrm>
            <a:off x="5410200" y="914400"/>
            <a:ext cx="2830851" cy="3788658"/>
          </a:xfrm>
          <a:prstGeom prst="rect">
            <a:avLst/>
          </a:prstGeom>
          <a:ln>
            <a:noFill/>
          </a:ln>
          <a:effectLst>
            <a:softEdge rad="112500"/>
          </a:effectLst>
        </p:spPr>
      </p:pic>
      <p:sp>
        <p:nvSpPr>
          <p:cNvPr id="14340" name="TextBox 4"/>
          <p:cNvSpPr txBox="1">
            <a:spLocks noChangeArrowheads="1"/>
          </p:cNvSpPr>
          <p:nvPr/>
        </p:nvSpPr>
        <p:spPr bwMode="auto">
          <a:xfrm>
            <a:off x="457200" y="1905000"/>
            <a:ext cx="4495800" cy="3292475"/>
          </a:xfrm>
          <a:prstGeom prst="rect">
            <a:avLst/>
          </a:prstGeom>
          <a:noFill/>
          <a:ln w="9525">
            <a:noFill/>
            <a:miter lim="800000"/>
            <a:headEnd/>
            <a:tailEnd/>
          </a:ln>
        </p:spPr>
        <p:txBody>
          <a:bodyPr>
            <a:spAutoFit/>
          </a:bodyPr>
          <a:lstStyle/>
          <a:p>
            <a:pPr algn="ctr"/>
            <a:r>
              <a:rPr lang="en-US" sz="2800">
                <a:solidFill>
                  <a:schemeClr val="bg1"/>
                </a:solidFill>
                <a:latin typeface="Book Antiqua" pitchFamily="18" charset="0"/>
              </a:rPr>
              <a:t>Welcome to </a:t>
            </a:r>
            <a:r>
              <a:rPr lang="en-US" sz="2800">
                <a:solidFill>
                  <a:schemeClr val="bg1"/>
                </a:solidFill>
                <a:latin typeface="Stencil" pitchFamily="82" charset="0"/>
              </a:rPr>
              <a:t>G</a:t>
            </a:r>
            <a:r>
              <a:rPr lang="en-US" sz="2000">
                <a:solidFill>
                  <a:schemeClr val="bg1"/>
                </a:solidFill>
                <a:latin typeface="Stencil" pitchFamily="82" charset="0"/>
              </a:rPr>
              <a:t>race</a:t>
            </a:r>
            <a:r>
              <a:rPr lang="en-US" sz="2800">
                <a:solidFill>
                  <a:schemeClr val="bg1"/>
                </a:solidFill>
                <a:latin typeface="Stencil" pitchFamily="82" charset="0"/>
              </a:rPr>
              <a:t>M</a:t>
            </a:r>
            <a:r>
              <a:rPr lang="en-US" sz="2000">
                <a:solidFill>
                  <a:schemeClr val="bg1"/>
                </a:solidFill>
                <a:latin typeface="Stencil" pitchFamily="82" charset="0"/>
              </a:rPr>
              <a:t>ode </a:t>
            </a:r>
            <a:r>
              <a:rPr lang="en-US" sz="2800">
                <a:solidFill>
                  <a:schemeClr val="bg1"/>
                </a:solidFill>
                <a:latin typeface="Book Antiqua" pitchFamily="18" charset="0"/>
              </a:rPr>
              <a:t>,  featuring the ministry of  Rev. Al Dagel, evangelist, Bible teacher and host </a:t>
            </a:r>
          </a:p>
          <a:p>
            <a:pPr algn="ctr"/>
            <a:r>
              <a:rPr lang="en-US" sz="2800">
                <a:solidFill>
                  <a:schemeClr val="bg1"/>
                </a:solidFill>
                <a:latin typeface="Book Antiqua" pitchFamily="18" charset="0"/>
              </a:rPr>
              <a:t>of the popular daily devotioncast, </a:t>
            </a:r>
          </a:p>
          <a:p>
            <a:pPr algn="ctr"/>
            <a:r>
              <a:rPr lang="en-US" sz="3200" b="1">
                <a:latin typeface="Book Antiqua" pitchFamily="18" charset="0"/>
                <a:hlinkClick r:id="rId4"/>
              </a:rPr>
              <a:t>Moments</a:t>
            </a:r>
            <a:r>
              <a:rPr lang="en-US" sz="4000" b="1">
                <a:latin typeface="Book Antiqua" pitchFamily="18" charset="0"/>
                <a:hlinkClick r:id="rId4"/>
              </a:rPr>
              <a:t> of Grace</a:t>
            </a:r>
            <a:r>
              <a:rPr lang="en-US" sz="4000" b="1">
                <a:latin typeface="Book Antiqua" pitchFamily="18" charset="0"/>
              </a:rPr>
              <a:t>.</a:t>
            </a:r>
          </a:p>
        </p:txBody>
      </p:sp>
      <p:sp>
        <p:nvSpPr>
          <p:cNvPr id="14341" name="TextBox 5"/>
          <p:cNvSpPr txBox="1">
            <a:spLocks noChangeArrowheads="1"/>
          </p:cNvSpPr>
          <p:nvPr/>
        </p:nvSpPr>
        <p:spPr bwMode="auto">
          <a:xfrm>
            <a:off x="5334000" y="4724400"/>
            <a:ext cx="2971800" cy="461963"/>
          </a:xfrm>
          <a:prstGeom prst="rect">
            <a:avLst/>
          </a:prstGeom>
          <a:noFill/>
          <a:ln w="9525">
            <a:noFill/>
            <a:miter lim="800000"/>
            <a:headEnd/>
            <a:tailEnd/>
          </a:ln>
        </p:spPr>
        <p:txBody>
          <a:bodyPr>
            <a:spAutoFit/>
          </a:bodyPr>
          <a:lstStyle/>
          <a:p>
            <a:pPr algn="ctr"/>
            <a:r>
              <a:rPr lang="en-US" sz="2400">
                <a:latin typeface="Arial Black" pitchFamily="34" charset="0"/>
              </a:rPr>
              <a:t>Pastor Al Dagel</a:t>
            </a:r>
          </a:p>
        </p:txBody>
      </p:sp>
      <p:sp>
        <p:nvSpPr>
          <p:cNvPr id="14342" name="Rectangle 8"/>
          <p:cNvSpPr>
            <a:spLocks noChangeArrowheads="1"/>
          </p:cNvSpPr>
          <p:nvPr/>
        </p:nvSpPr>
        <p:spPr bwMode="auto">
          <a:xfrm>
            <a:off x="609600" y="6096000"/>
            <a:ext cx="1622425" cy="461963"/>
          </a:xfrm>
          <a:prstGeom prst="rect">
            <a:avLst/>
          </a:prstGeom>
          <a:noFill/>
          <a:ln w="9525">
            <a:noFill/>
            <a:miter lim="800000"/>
            <a:headEnd/>
            <a:tailEnd/>
          </a:ln>
        </p:spPr>
        <p:txBody>
          <a:bodyPr wrap="none">
            <a:spAutoFit/>
          </a:bodyPr>
          <a:lstStyle/>
          <a:p>
            <a:r>
              <a:rPr lang="en-US" sz="2400">
                <a:latin typeface="Stencil" pitchFamily="82" charset="0"/>
              </a:rPr>
              <a:t>G</a:t>
            </a:r>
            <a:r>
              <a:rPr lang="en-US">
                <a:latin typeface="Stencil" pitchFamily="82" charset="0"/>
              </a:rPr>
              <a:t>race</a:t>
            </a:r>
            <a:r>
              <a:rPr lang="en-US" sz="2400">
                <a:latin typeface="Stencil" pitchFamily="82" charset="0"/>
              </a:rPr>
              <a:t>M</a:t>
            </a:r>
            <a:r>
              <a:rPr lang="en-US">
                <a:latin typeface="Stencil" pitchFamily="82" charset="0"/>
              </a:rPr>
              <a:t>ode</a:t>
            </a:r>
            <a:endParaRPr lang="en-US">
              <a:latin typeface="Book Antiqua" pitchFamily="18"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5029200" cy="1054100"/>
          </a:xfrm>
        </p:spPr>
        <p:txBody>
          <a:bodyPr>
            <a:normAutofit fontScale="90000"/>
          </a:bodyPr>
          <a:lstStyle/>
          <a:p>
            <a:pPr fontAlgn="auto">
              <a:spcAft>
                <a:spcPts val="0"/>
              </a:spcAft>
              <a:defRPr/>
            </a:pPr>
            <a:r>
              <a:rPr lang="en-US" sz="4400" b="1" dirty="0">
                <a:hlinkClick r:id="rId3"/>
              </a:rPr>
              <a:t>Moments of Grace</a:t>
            </a:r>
            <a:endParaRPr lang="en-US" sz="4400" b="1" dirty="0"/>
          </a:p>
        </p:txBody>
      </p:sp>
      <p:sp>
        <p:nvSpPr>
          <p:cNvPr id="4" name="Text Placeholder 3"/>
          <p:cNvSpPr>
            <a:spLocks noGrp="1"/>
          </p:cNvSpPr>
          <p:nvPr>
            <p:ph type="body" idx="2"/>
          </p:nvPr>
        </p:nvSpPr>
        <p:spPr>
          <a:xfrm>
            <a:off x="914400" y="2209800"/>
            <a:ext cx="4876800" cy="2743200"/>
          </a:xfrm>
        </p:spPr>
        <p:txBody>
          <a:bodyPr>
            <a:normAutofit lnSpcReduction="10000"/>
          </a:bodyPr>
          <a:lstStyle/>
          <a:p>
            <a:pPr algn="just" fontAlgn="auto">
              <a:spcAft>
                <a:spcPts val="0"/>
              </a:spcAft>
              <a:buClr>
                <a:schemeClr val="tx1">
                  <a:shade val="95000"/>
                </a:schemeClr>
              </a:buClr>
              <a:buFont typeface="Wingdings 2"/>
              <a:buNone/>
              <a:defRPr/>
            </a:pPr>
            <a:r>
              <a:rPr lang="en-US" sz="1800" dirty="0" smtClean="0">
                <a:solidFill>
                  <a:schemeClr val="bg1"/>
                </a:solidFill>
              </a:rPr>
              <a:t>     Each day, our host, Pastor Al Dagel, brings  a new “devotioncast” to the World Wide Web.  These  excursions into God’s Word are designed to  challenge, bless and comfort you, as Pastor Al brings opens the Word of God and helps us make sense of how the we can both know and serve the Lord in our daily adventure, called “life”.</a:t>
            </a:r>
          </a:p>
          <a:p>
            <a:pPr algn="just" fontAlgn="auto">
              <a:spcAft>
                <a:spcPts val="0"/>
              </a:spcAft>
              <a:buClr>
                <a:schemeClr val="tx1">
                  <a:shade val="95000"/>
                </a:schemeClr>
              </a:buClr>
              <a:buFont typeface="Wingdings 2"/>
              <a:buNone/>
              <a:defRPr/>
            </a:pPr>
            <a:r>
              <a:rPr lang="en-US" sz="1800" dirty="0">
                <a:solidFill>
                  <a:schemeClr val="bg1"/>
                </a:solidFill>
              </a:rPr>
              <a:t> </a:t>
            </a:r>
            <a:r>
              <a:rPr lang="en-US" sz="1800" dirty="0" smtClean="0">
                <a:solidFill>
                  <a:schemeClr val="bg1"/>
                </a:solidFill>
              </a:rPr>
              <a:t>    Pastor Al is joined by his wife of over forty years, who serves as our announcer.    </a:t>
            </a:r>
            <a:endParaRPr lang="en-US" sz="1800" dirty="0">
              <a:solidFill>
                <a:schemeClr val="bg1"/>
              </a:solidFill>
            </a:endParaRPr>
          </a:p>
        </p:txBody>
      </p:sp>
      <p:pic>
        <p:nvPicPr>
          <p:cNvPr id="16387" name="Content Placeholder 4" descr="LowRes_5720460700105.jpg"/>
          <p:cNvPicPr>
            <a:picLocks noGrp="1" noChangeAspect="1"/>
          </p:cNvPicPr>
          <p:nvPr>
            <p:ph sz="half" idx="1"/>
          </p:nvPr>
        </p:nvPicPr>
        <p:blipFill>
          <a:blip r:embed="rId4"/>
          <a:srcRect/>
          <a:stretch>
            <a:fillRect/>
          </a:stretch>
        </p:blipFill>
        <p:spPr>
          <a:xfrm>
            <a:off x="6477000" y="609600"/>
            <a:ext cx="1957388" cy="2620963"/>
          </a:xfrm>
        </p:spPr>
      </p:pic>
      <p:sp>
        <p:nvSpPr>
          <p:cNvPr id="16388" name="TextBox 5"/>
          <p:cNvSpPr txBox="1">
            <a:spLocks noChangeArrowheads="1"/>
          </p:cNvSpPr>
          <p:nvPr/>
        </p:nvSpPr>
        <p:spPr bwMode="auto">
          <a:xfrm>
            <a:off x="6248400" y="3276600"/>
            <a:ext cx="2362200" cy="304800"/>
          </a:xfrm>
          <a:prstGeom prst="rect">
            <a:avLst/>
          </a:prstGeom>
          <a:noFill/>
          <a:ln w="9525">
            <a:noFill/>
            <a:miter lim="800000"/>
            <a:headEnd/>
            <a:tailEnd/>
          </a:ln>
        </p:spPr>
        <p:txBody>
          <a:bodyPr>
            <a:spAutoFit/>
          </a:bodyPr>
          <a:lstStyle/>
          <a:p>
            <a:r>
              <a:rPr lang="en-US" sz="1400" b="1">
                <a:solidFill>
                  <a:schemeClr val="bg1"/>
                </a:solidFill>
                <a:latin typeface="Book Antiqua" pitchFamily="18" charset="0"/>
              </a:rPr>
              <a:t>Pastor Al and Eloise Dagel</a:t>
            </a:r>
          </a:p>
        </p:txBody>
      </p:sp>
      <p:sp>
        <p:nvSpPr>
          <p:cNvPr id="16389" name="TextBox 6"/>
          <p:cNvSpPr txBox="1">
            <a:spLocks noChangeArrowheads="1"/>
          </p:cNvSpPr>
          <p:nvPr/>
        </p:nvSpPr>
        <p:spPr bwMode="auto">
          <a:xfrm>
            <a:off x="685800" y="6096000"/>
            <a:ext cx="1828800" cy="461963"/>
          </a:xfrm>
          <a:prstGeom prst="rect">
            <a:avLst/>
          </a:prstGeom>
          <a:noFill/>
          <a:ln w="9525">
            <a:noFill/>
            <a:miter lim="800000"/>
            <a:headEnd/>
            <a:tailEnd/>
          </a:ln>
        </p:spPr>
        <p:txBody>
          <a:bodyPr>
            <a:spAutoFit/>
          </a:bodyPr>
          <a:lstStyle/>
          <a:p>
            <a:r>
              <a:rPr lang="en-US" sz="2400">
                <a:solidFill>
                  <a:schemeClr val="bg1"/>
                </a:solidFill>
                <a:latin typeface="Stencil" pitchFamily="82" charset="0"/>
              </a:rPr>
              <a:t>G</a:t>
            </a:r>
            <a:r>
              <a:rPr lang="en-US">
                <a:solidFill>
                  <a:schemeClr val="bg1"/>
                </a:solidFill>
                <a:latin typeface="Stencil" pitchFamily="82" charset="0"/>
              </a:rPr>
              <a:t>race</a:t>
            </a:r>
            <a:r>
              <a:rPr lang="en-US" sz="2400">
                <a:solidFill>
                  <a:schemeClr val="bg1"/>
                </a:solidFill>
                <a:latin typeface="Stencil" pitchFamily="82" charset="0"/>
              </a:rPr>
              <a:t>M</a:t>
            </a:r>
            <a:r>
              <a:rPr lang="en-US">
                <a:solidFill>
                  <a:schemeClr val="bg1"/>
                </a:solidFill>
                <a:latin typeface="Stencil" pitchFamily="82" charset="0"/>
              </a:rPr>
              <a:t>ode</a:t>
            </a:r>
            <a:endParaRPr lang="en-US">
              <a:solidFill>
                <a:schemeClr val="bg1"/>
              </a:solidFill>
              <a:latin typeface="Book Antiqua" pitchFamily="18" charset="0"/>
            </a:endParaRPr>
          </a:p>
        </p:txBody>
      </p:sp>
      <p:sp>
        <p:nvSpPr>
          <p:cNvPr id="16390" name="TextBox 7"/>
          <p:cNvSpPr txBox="1">
            <a:spLocks noChangeArrowheads="1"/>
          </p:cNvSpPr>
          <p:nvPr/>
        </p:nvSpPr>
        <p:spPr bwMode="auto">
          <a:xfrm>
            <a:off x="304800" y="1447800"/>
            <a:ext cx="5867400" cy="708025"/>
          </a:xfrm>
          <a:prstGeom prst="rect">
            <a:avLst/>
          </a:prstGeom>
          <a:noFill/>
          <a:ln w="9525">
            <a:noFill/>
            <a:miter lim="800000"/>
            <a:headEnd/>
            <a:tailEnd/>
          </a:ln>
        </p:spPr>
        <p:txBody>
          <a:bodyPr>
            <a:spAutoFit/>
          </a:bodyPr>
          <a:lstStyle/>
          <a:p>
            <a:pPr algn="ctr"/>
            <a:r>
              <a:rPr lang="en-US" sz="1600" b="1">
                <a:latin typeface="Book Antiqua" pitchFamily="18" charset="0"/>
              </a:rPr>
              <a:t>Find Moments of Grace on the web any time, day or night at</a:t>
            </a:r>
          </a:p>
          <a:p>
            <a:pPr algn="ctr"/>
            <a:r>
              <a:rPr lang="en-US" sz="2400">
                <a:latin typeface="Book Antiqua" pitchFamily="18" charset="0"/>
                <a:hlinkClick r:id="rId3"/>
              </a:rPr>
              <a:t>http://gcbc.podomatic.com</a:t>
            </a:r>
            <a:endParaRPr lang="en-US" sz="2400">
              <a:latin typeface="Book Antiqua" pitchFamily="18" charset="0"/>
            </a:endParaRPr>
          </a:p>
        </p:txBody>
      </p:sp>
      <p:sp>
        <p:nvSpPr>
          <p:cNvPr id="9" name="TextBox 8"/>
          <p:cNvSpPr txBox="1"/>
          <p:nvPr/>
        </p:nvSpPr>
        <p:spPr>
          <a:xfrm>
            <a:off x="6172200" y="4038600"/>
            <a:ext cx="2667000" cy="2338388"/>
          </a:xfrm>
          <a:prstGeom prst="rect">
            <a:avLst/>
          </a:prstGeom>
          <a:noFill/>
        </p:spPr>
        <p:txBody>
          <a:bodyPr>
            <a:spAutoFit/>
          </a:bodyPr>
          <a:lstStyle/>
          <a:p>
            <a:pPr algn="ctr" fontAlgn="auto">
              <a:spcBef>
                <a:spcPts val="0"/>
              </a:spcBef>
              <a:spcAft>
                <a:spcPts val="0"/>
              </a:spcAft>
              <a:defRPr/>
            </a:pPr>
            <a:r>
              <a:rPr lang="en-US" dirty="0">
                <a:latin typeface="+mn-lt"/>
              </a:rPr>
              <a:t>You can reach Pastor Al by e-mail at</a:t>
            </a:r>
          </a:p>
          <a:p>
            <a:pPr algn="ctr" fontAlgn="auto">
              <a:spcBef>
                <a:spcPts val="0"/>
              </a:spcBef>
              <a:spcAft>
                <a:spcPts val="0"/>
              </a:spcAft>
              <a:defRPr/>
            </a:pPr>
            <a:r>
              <a:rPr lang="en-US" dirty="0">
                <a:latin typeface="+mn-lt"/>
                <a:hlinkClick r:id="rId5"/>
              </a:rPr>
              <a:t>1gracemode@gmail.com </a:t>
            </a:r>
            <a:endParaRPr lang="en-US" dirty="0">
              <a:latin typeface="+mn-lt"/>
            </a:endParaRPr>
          </a:p>
          <a:p>
            <a:pPr algn="ctr" fontAlgn="auto">
              <a:spcBef>
                <a:spcPts val="0"/>
              </a:spcBef>
              <a:spcAft>
                <a:spcPts val="0"/>
              </a:spcAft>
              <a:defRPr/>
            </a:pPr>
            <a:r>
              <a:rPr lang="en-US" dirty="0">
                <a:latin typeface="+mn-lt"/>
              </a:rPr>
              <a:t>or by mail at</a:t>
            </a:r>
          </a:p>
          <a:p>
            <a:pPr fontAlgn="auto">
              <a:spcBef>
                <a:spcPts val="0"/>
              </a:spcBef>
              <a:spcAft>
                <a:spcPts val="0"/>
              </a:spcAft>
              <a:defRPr/>
            </a:pPr>
            <a:r>
              <a:rPr lang="en-US" sz="2400" dirty="0">
                <a:solidFill>
                  <a:schemeClr val="bg1"/>
                </a:solidFill>
                <a:latin typeface="Stencil" pitchFamily="82" charset="0"/>
              </a:rPr>
              <a:t>G</a:t>
            </a:r>
            <a:r>
              <a:rPr lang="en-US" dirty="0">
                <a:solidFill>
                  <a:schemeClr val="bg1"/>
                </a:solidFill>
                <a:latin typeface="Stencil" pitchFamily="82" charset="0"/>
              </a:rPr>
              <a:t>race</a:t>
            </a:r>
            <a:r>
              <a:rPr lang="en-US" sz="2400" dirty="0">
                <a:solidFill>
                  <a:schemeClr val="bg1"/>
                </a:solidFill>
                <a:latin typeface="Stencil" pitchFamily="82" charset="0"/>
              </a:rPr>
              <a:t>M</a:t>
            </a:r>
            <a:r>
              <a:rPr lang="en-US" dirty="0">
                <a:solidFill>
                  <a:schemeClr val="bg1"/>
                </a:solidFill>
                <a:latin typeface="Stencil" pitchFamily="82" charset="0"/>
              </a:rPr>
              <a:t>ode</a:t>
            </a:r>
          </a:p>
          <a:p>
            <a:pPr fontAlgn="auto">
              <a:spcBef>
                <a:spcPts val="0"/>
              </a:spcBef>
              <a:spcAft>
                <a:spcPts val="0"/>
              </a:spcAft>
              <a:defRPr/>
            </a:pPr>
            <a:r>
              <a:rPr lang="en-US" sz="1600" b="1" dirty="0">
                <a:solidFill>
                  <a:schemeClr val="bg1"/>
                </a:solidFill>
                <a:latin typeface="+mj-lt"/>
              </a:rPr>
              <a:t>2216 West Street</a:t>
            </a:r>
          </a:p>
          <a:p>
            <a:pPr fontAlgn="auto">
              <a:spcBef>
                <a:spcPts val="0"/>
              </a:spcBef>
              <a:spcAft>
                <a:spcPts val="0"/>
              </a:spcAft>
              <a:defRPr/>
            </a:pPr>
            <a:r>
              <a:rPr lang="en-US" sz="1600" b="1" dirty="0">
                <a:solidFill>
                  <a:schemeClr val="bg1"/>
                </a:solidFill>
                <a:latin typeface="+mj-lt"/>
              </a:rPr>
              <a:t>Pueblo, CO 81003-1816</a:t>
            </a:r>
          </a:p>
          <a:p>
            <a:pPr fontAlgn="auto">
              <a:spcBef>
                <a:spcPts val="0"/>
              </a:spcBef>
              <a:spcAft>
                <a:spcPts val="0"/>
              </a:spcAft>
              <a:defRPr/>
            </a:pPr>
            <a:endParaRPr lang="en-US" dirty="0">
              <a:solidFill>
                <a:schemeClr val="bg1"/>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391400" cy="4724400"/>
          </a:xfrm>
        </p:spPr>
        <p:txBody>
          <a:bodyPr/>
          <a:lstStyle/>
          <a:p>
            <a:pPr algn="l" fontAlgn="auto">
              <a:spcAft>
                <a:spcPts val="0"/>
              </a:spcAft>
              <a:defRPr/>
            </a:pPr>
            <a:r>
              <a:rPr lang="en-US" dirty="0" smtClean="0"/>
              <a:t>	</a:t>
            </a:r>
            <a:r>
              <a:rPr lang="en-US" sz="2400" dirty="0" smtClean="0">
                <a:solidFill>
                  <a:schemeClr val="bg1"/>
                </a:solidFill>
              </a:rPr>
              <a:t>Pastor Al Dagel is available </a:t>
            </a:r>
            <a:br>
              <a:rPr lang="en-US" sz="2400" dirty="0" smtClean="0">
                <a:solidFill>
                  <a:schemeClr val="bg1"/>
                </a:solidFill>
              </a:rPr>
            </a:br>
            <a:r>
              <a:rPr lang="en-US" sz="2400" dirty="0" smtClean="0">
                <a:solidFill>
                  <a:schemeClr val="bg1"/>
                </a:solidFill>
              </a:rPr>
              <a:t>for pulpit supply, special meetings </a:t>
            </a:r>
            <a:br>
              <a:rPr lang="en-US" sz="2400" dirty="0" smtClean="0">
                <a:solidFill>
                  <a:schemeClr val="bg1"/>
                </a:solidFill>
              </a:rPr>
            </a:br>
            <a:r>
              <a:rPr lang="en-US" sz="2400" dirty="0" smtClean="0">
                <a:solidFill>
                  <a:schemeClr val="bg1"/>
                </a:solidFill>
              </a:rPr>
              <a:t>and more.</a:t>
            </a:r>
            <a:br>
              <a:rPr lang="en-US" sz="2400" dirty="0" smtClean="0">
                <a:solidFill>
                  <a:schemeClr val="bg1"/>
                </a:solidFill>
              </a:rPr>
            </a:br>
            <a:r>
              <a:rPr lang="en-US" sz="2400" dirty="0" smtClean="0">
                <a:solidFill>
                  <a:schemeClr val="bg1"/>
                </a:solidFill>
              </a:rPr>
              <a:t>	He has served as a missionary,  children’s pastor, youth pastor and senior pastor in several churches in Colorado.  He has a passion for evangelism and for helping people know and understand the role of the Bible in daily life.</a:t>
            </a:r>
            <a:endParaRPr lang="en-US" dirty="0">
              <a:solidFill>
                <a:schemeClr val="bg1"/>
              </a:solidFill>
            </a:endParaRPr>
          </a:p>
        </p:txBody>
      </p:sp>
      <p:sp>
        <p:nvSpPr>
          <p:cNvPr id="18434" name="Rectangle 2"/>
          <p:cNvSpPr>
            <a:spLocks noChangeArrowheads="1"/>
          </p:cNvSpPr>
          <p:nvPr/>
        </p:nvSpPr>
        <p:spPr bwMode="auto">
          <a:xfrm>
            <a:off x="533400" y="5867400"/>
            <a:ext cx="1622425" cy="461963"/>
          </a:xfrm>
          <a:prstGeom prst="rect">
            <a:avLst/>
          </a:prstGeom>
          <a:noFill/>
          <a:ln w="9525">
            <a:noFill/>
            <a:miter lim="800000"/>
            <a:headEnd/>
            <a:tailEnd/>
          </a:ln>
        </p:spPr>
        <p:txBody>
          <a:bodyPr>
            <a:spAutoFit/>
          </a:bodyPr>
          <a:lstStyle/>
          <a:p>
            <a:r>
              <a:rPr lang="en-US" sz="2400">
                <a:solidFill>
                  <a:schemeClr val="bg1"/>
                </a:solidFill>
                <a:latin typeface="Stencil" pitchFamily="82" charset="0"/>
              </a:rPr>
              <a:t>G</a:t>
            </a:r>
            <a:r>
              <a:rPr lang="en-US">
                <a:solidFill>
                  <a:schemeClr val="bg1"/>
                </a:solidFill>
                <a:latin typeface="Stencil" pitchFamily="82" charset="0"/>
              </a:rPr>
              <a:t>race</a:t>
            </a:r>
            <a:r>
              <a:rPr lang="en-US" sz="2400">
                <a:solidFill>
                  <a:schemeClr val="bg1"/>
                </a:solidFill>
                <a:latin typeface="Stencil" pitchFamily="82" charset="0"/>
              </a:rPr>
              <a:t>M</a:t>
            </a:r>
            <a:r>
              <a:rPr lang="en-US">
                <a:solidFill>
                  <a:schemeClr val="bg1"/>
                </a:solidFill>
                <a:latin typeface="Stencil" pitchFamily="82" charset="0"/>
              </a:rPr>
              <a:t>ode</a:t>
            </a:r>
            <a:endParaRPr lang="en-US">
              <a:solidFill>
                <a:schemeClr val="bg1"/>
              </a:solidFill>
              <a:latin typeface="Book Antiqua" pitchFamily="18" charset="0"/>
            </a:endParaRPr>
          </a:p>
        </p:txBody>
      </p:sp>
      <p:pic>
        <p:nvPicPr>
          <p:cNvPr id="18435" name="Picture 3" descr="120x120_2597000.jpg"/>
          <p:cNvPicPr>
            <a:picLocks noChangeAspect="1"/>
          </p:cNvPicPr>
          <p:nvPr/>
        </p:nvPicPr>
        <p:blipFill>
          <a:blip r:embed="rId2"/>
          <a:srcRect/>
          <a:stretch>
            <a:fillRect/>
          </a:stretch>
        </p:blipFill>
        <p:spPr bwMode="auto">
          <a:xfrm>
            <a:off x="6553200" y="762000"/>
            <a:ext cx="2133600" cy="2133600"/>
          </a:xfrm>
          <a:prstGeom prst="rect">
            <a:avLst/>
          </a:prstGeom>
          <a:noFill/>
          <a:ln w="9525">
            <a:noFill/>
            <a:miter lim="800000"/>
            <a:headEnd/>
            <a:tailEnd/>
          </a:ln>
        </p:spPr>
      </p:pic>
      <p:sp>
        <p:nvSpPr>
          <p:cNvPr id="18436" name="Rectangle 4"/>
          <p:cNvSpPr>
            <a:spLocks noChangeArrowheads="1"/>
          </p:cNvSpPr>
          <p:nvPr/>
        </p:nvSpPr>
        <p:spPr bwMode="auto">
          <a:xfrm>
            <a:off x="4572000" y="4795838"/>
            <a:ext cx="4572000" cy="2092325"/>
          </a:xfrm>
          <a:prstGeom prst="rect">
            <a:avLst/>
          </a:prstGeom>
          <a:noFill/>
          <a:ln w="9525">
            <a:noFill/>
            <a:miter lim="800000"/>
            <a:headEnd/>
            <a:tailEnd/>
          </a:ln>
        </p:spPr>
        <p:txBody>
          <a:bodyPr>
            <a:spAutoFit/>
          </a:bodyPr>
          <a:lstStyle/>
          <a:p>
            <a:pPr algn="ctr"/>
            <a:r>
              <a:rPr lang="en-US">
                <a:latin typeface="Book Antiqua" pitchFamily="18" charset="0"/>
              </a:rPr>
              <a:t>You can reach Pastor Al at</a:t>
            </a:r>
          </a:p>
          <a:p>
            <a:pPr algn="ctr"/>
            <a:r>
              <a:rPr lang="en-US">
                <a:solidFill>
                  <a:schemeClr val="bg1"/>
                </a:solidFill>
                <a:latin typeface="Book Antiqua" pitchFamily="18" charset="0"/>
                <a:hlinkClick r:id="rId3"/>
              </a:rPr>
              <a:t>1gracemode@gmail.com </a:t>
            </a:r>
            <a:endParaRPr lang="en-US">
              <a:solidFill>
                <a:schemeClr val="bg1"/>
              </a:solidFill>
              <a:latin typeface="Book Antiqua" pitchFamily="18" charset="0"/>
            </a:endParaRPr>
          </a:p>
          <a:p>
            <a:pPr algn="ctr"/>
            <a:r>
              <a:rPr lang="en-US">
                <a:latin typeface="Book Antiqua" pitchFamily="18" charset="0"/>
              </a:rPr>
              <a:t>or</a:t>
            </a:r>
          </a:p>
          <a:p>
            <a:r>
              <a:rPr lang="en-US" sz="2400">
                <a:solidFill>
                  <a:schemeClr val="bg1"/>
                </a:solidFill>
                <a:latin typeface="Stencil" pitchFamily="82" charset="0"/>
              </a:rPr>
              <a:t>G</a:t>
            </a:r>
            <a:r>
              <a:rPr lang="en-US">
                <a:solidFill>
                  <a:schemeClr val="bg1"/>
                </a:solidFill>
                <a:latin typeface="Stencil" pitchFamily="82" charset="0"/>
              </a:rPr>
              <a:t>race</a:t>
            </a:r>
            <a:r>
              <a:rPr lang="en-US" sz="2400">
                <a:solidFill>
                  <a:schemeClr val="bg1"/>
                </a:solidFill>
                <a:latin typeface="Stencil" pitchFamily="82" charset="0"/>
              </a:rPr>
              <a:t>M</a:t>
            </a:r>
            <a:r>
              <a:rPr lang="en-US">
                <a:solidFill>
                  <a:schemeClr val="bg1"/>
                </a:solidFill>
                <a:latin typeface="Stencil" pitchFamily="82" charset="0"/>
              </a:rPr>
              <a:t>ode</a:t>
            </a:r>
          </a:p>
          <a:p>
            <a:r>
              <a:rPr lang="en-US" sz="1600" b="1">
                <a:solidFill>
                  <a:schemeClr val="bg1"/>
                </a:solidFill>
                <a:latin typeface="Book Antiqua" pitchFamily="18" charset="0"/>
              </a:rPr>
              <a:t>2216 West Street</a:t>
            </a:r>
          </a:p>
          <a:p>
            <a:r>
              <a:rPr lang="en-US" sz="1600" b="1">
                <a:solidFill>
                  <a:schemeClr val="bg1"/>
                </a:solidFill>
                <a:latin typeface="Book Antiqua" pitchFamily="18" charset="0"/>
              </a:rPr>
              <a:t>Pueblo, CO 81003-1816         </a:t>
            </a:r>
            <a:r>
              <a:rPr lang="en-US" sz="1600">
                <a:solidFill>
                  <a:schemeClr val="bg1"/>
                </a:solidFill>
                <a:latin typeface="Stencil" pitchFamily="82" charset="0"/>
              </a:rPr>
              <a:t>(719) 406-0627</a:t>
            </a:r>
            <a:endParaRPr lang="en-US" sz="1600" b="1">
              <a:solidFill>
                <a:schemeClr val="bg1"/>
              </a:solidFill>
              <a:latin typeface="Book Antiqua" pitchFamily="18" charset="0"/>
            </a:endParaRPr>
          </a:p>
          <a:p>
            <a:endParaRPr lang="en-US">
              <a:solidFill>
                <a:schemeClr val="bg1"/>
              </a:solidFill>
              <a:latin typeface="Book Antiqua" pitchFamily="18" charset="0"/>
            </a:endParaRPr>
          </a:p>
        </p:txBody>
      </p:sp>
      <p:sp>
        <p:nvSpPr>
          <p:cNvPr id="6" name="Rectangle 5"/>
          <p:cNvSpPr/>
          <p:nvPr/>
        </p:nvSpPr>
        <p:spPr>
          <a:xfrm>
            <a:off x="443921" y="381000"/>
            <a:ext cx="5934638" cy="769441"/>
          </a:xfrm>
          <a:prstGeom prst="rect">
            <a:avLst/>
          </a:prstGeom>
          <a:noFill/>
        </p:spPr>
        <p:txBody>
          <a:bodyPr wrap="none">
            <a:spAutoFit/>
          </a:bodyPr>
          <a:lstStyle/>
          <a:p>
            <a:pPr algn="ctr" fontAlgn="auto">
              <a:spcBef>
                <a:spcPts val="0"/>
              </a:spcBef>
              <a:spcAft>
                <a:spcPts val="0"/>
              </a:spcAft>
              <a:defRPr/>
            </a:pPr>
            <a:r>
              <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rPr>
              <a:t>Our Host and Speaker</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pPr fontAlgn="auto">
              <a:spcAft>
                <a:spcPts val="0"/>
              </a:spcAft>
              <a:defRPr/>
            </a:pPr>
            <a:r>
              <a:rPr lang="en-US" dirty="0" smtClean="0"/>
              <a:t>What it takes to bring you</a:t>
            </a:r>
            <a:br>
              <a:rPr lang="en-US" dirty="0" smtClean="0"/>
            </a:br>
            <a:r>
              <a:rPr lang="en-US" dirty="0" smtClean="0"/>
              <a:t>Moments of Grace…</a:t>
            </a:r>
            <a:endParaRPr lang="en-US" dirty="0"/>
          </a:p>
        </p:txBody>
      </p:sp>
      <p:sp>
        <p:nvSpPr>
          <p:cNvPr id="19458" name="TextBox 2"/>
          <p:cNvSpPr txBox="1">
            <a:spLocks noChangeArrowheads="1"/>
          </p:cNvSpPr>
          <p:nvPr/>
        </p:nvSpPr>
        <p:spPr bwMode="auto">
          <a:xfrm>
            <a:off x="1981200" y="2133600"/>
            <a:ext cx="6248400" cy="3140075"/>
          </a:xfrm>
          <a:prstGeom prst="rect">
            <a:avLst/>
          </a:prstGeom>
          <a:noFill/>
          <a:ln w="9525">
            <a:noFill/>
            <a:miter lim="800000"/>
            <a:headEnd/>
            <a:tailEnd/>
          </a:ln>
        </p:spPr>
        <p:txBody>
          <a:bodyPr>
            <a:spAutoFit/>
          </a:bodyPr>
          <a:lstStyle/>
          <a:p>
            <a:r>
              <a:rPr lang="en-US">
                <a:solidFill>
                  <a:schemeClr val="bg1"/>
                </a:solidFill>
                <a:latin typeface="Book Antiqua" pitchFamily="18" charset="0"/>
              </a:rPr>
              <a:t>	Of course, there are some expenses involved in producing a daily podcast, but we have done well in keeping those expenses at a minimum.</a:t>
            </a:r>
          </a:p>
          <a:p>
            <a:r>
              <a:rPr lang="en-US">
                <a:solidFill>
                  <a:schemeClr val="bg1"/>
                </a:solidFill>
                <a:latin typeface="Book Antiqua" pitchFamily="18" charset="0"/>
              </a:rPr>
              <a:t>	Pastor Al Dagel has used his own electronics, computers, microphones and sound gear, etc..  We do pay a monthly fee for internet service and one for our place on PodOmatic, the  home of the devotioncast.</a:t>
            </a:r>
          </a:p>
          <a:p>
            <a:r>
              <a:rPr lang="en-US">
                <a:solidFill>
                  <a:schemeClr val="bg1"/>
                </a:solidFill>
                <a:latin typeface="Book Antiqua" pitchFamily="18" charset="0"/>
              </a:rPr>
              <a:t>	Pastor Al is also actively promoting the ministry of GraceMode, and that may take any or all of the following resources:  mileage,  related expenses for travel, promotional materials, web hosting and the like.</a:t>
            </a:r>
          </a:p>
        </p:txBody>
      </p:sp>
      <p:sp>
        <p:nvSpPr>
          <p:cNvPr id="19459" name="TextBox 3"/>
          <p:cNvSpPr txBox="1">
            <a:spLocks noChangeArrowheads="1"/>
          </p:cNvSpPr>
          <p:nvPr/>
        </p:nvSpPr>
        <p:spPr bwMode="auto">
          <a:xfrm>
            <a:off x="1981200" y="5410200"/>
            <a:ext cx="6553200" cy="1200150"/>
          </a:xfrm>
          <a:prstGeom prst="rect">
            <a:avLst/>
          </a:prstGeom>
          <a:noFill/>
          <a:ln w="9525">
            <a:noFill/>
            <a:miter lim="800000"/>
            <a:headEnd/>
            <a:tailEnd/>
          </a:ln>
        </p:spPr>
        <p:txBody>
          <a:bodyPr>
            <a:spAutoFit/>
          </a:bodyPr>
          <a:lstStyle/>
          <a:p>
            <a:r>
              <a:rPr lang="en-US">
                <a:solidFill>
                  <a:schemeClr val="bg1"/>
                </a:solidFill>
                <a:latin typeface="Book Antiqua" pitchFamily="18" charset="0"/>
              </a:rPr>
              <a:t>	We have made it possible for listeners and supporters to donate to GraceMode  via PayPal.    Our fund raising will be low-keyed, because we want only to serve.  Pastor Al does not receive a salary from this ministry.    Checks are also welcome.</a:t>
            </a:r>
          </a:p>
        </p:txBody>
      </p:sp>
      <p:sp>
        <p:nvSpPr>
          <p:cNvPr id="19460" name="Rectangle 4"/>
          <p:cNvSpPr>
            <a:spLocks noChangeArrowheads="1"/>
          </p:cNvSpPr>
          <p:nvPr/>
        </p:nvSpPr>
        <p:spPr bwMode="auto">
          <a:xfrm>
            <a:off x="228600" y="6019800"/>
            <a:ext cx="1622425" cy="461963"/>
          </a:xfrm>
          <a:prstGeom prst="rect">
            <a:avLst/>
          </a:prstGeom>
          <a:noFill/>
          <a:ln w="9525">
            <a:noFill/>
            <a:miter lim="800000"/>
            <a:headEnd/>
            <a:tailEnd/>
          </a:ln>
        </p:spPr>
        <p:txBody>
          <a:bodyPr wrap="none">
            <a:spAutoFit/>
          </a:bodyPr>
          <a:lstStyle/>
          <a:p>
            <a:r>
              <a:rPr lang="en-US" sz="2400">
                <a:solidFill>
                  <a:schemeClr val="bg1"/>
                </a:solidFill>
                <a:latin typeface="Stencil" pitchFamily="82" charset="0"/>
              </a:rPr>
              <a:t>G</a:t>
            </a:r>
            <a:r>
              <a:rPr lang="en-US">
                <a:solidFill>
                  <a:schemeClr val="bg1"/>
                </a:solidFill>
                <a:latin typeface="Stencil" pitchFamily="82" charset="0"/>
              </a:rPr>
              <a:t>race</a:t>
            </a:r>
            <a:r>
              <a:rPr lang="en-US" sz="2400">
                <a:solidFill>
                  <a:schemeClr val="bg1"/>
                </a:solidFill>
                <a:latin typeface="Stencil" pitchFamily="82" charset="0"/>
              </a:rPr>
              <a:t>M</a:t>
            </a:r>
            <a:r>
              <a:rPr lang="en-US">
                <a:solidFill>
                  <a:schemeClr val="bg1"/>
                </a:solidFill>
                <a:latin typeface="Stencil" pitchFamily="82" charset="0"/>
              </a:rPr>
              <a:t>ode</a:t>
            </a:r>
            <a:endParaRPr lang="en-US">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1447800" y="990600"/>
            <a:ext cx="2590800" cy="461963"/>
          </a:xfrm>
          <a:prstGeom prst="rect">
            <a:avLst/>
          </a:prstGeom>
          <a:noFill/>
          <a:ln w="9525">
            <a:noFill/>
            <a:miter lim="800000"/>
            <a:headEnd/>
            <a:tailEnd/>
          </a:ln>
        </p:spPr>
        <p:txBody>
          <a:bodyPr>
            <a:spAutoFit/>
          </a:bodyPr>
          <a:lstStyle/>
          <a:p>
            <a:r>
              <a:rPr lang="en-US" sz="2400">
                <a:solidFill>
                  <a:schemeClr val="bg1"/>
                </a:solidFill>
                <a:latin typeface="Arial Black" pitchFamily="34" charset="0"/>
              </a:rPr>
              <a:t>Links we like:</a:t>
            </a:r>
          </a:p>
        </p:txBody>
      </p:sp>
      <p:sp>
        <p:nvSpPr>
          <p:cNvPr id="20482" name="Rectangle 2"/>
          <p:cNvSpPr>
            <a:spLocks noChangeArrowheads="1"/>
          </p:cNvSpPr>
          <p:nvPr/>
        </p:nvSpPr>
        <p:spPr bwMode="auto">
          <a:xfrm>
            <a:off x="228600" y="6019800"/>
            <a:ext cx="1622425" cy="458788"/>
          </a:xfrm>
          <a:prstGeom prst="rect">
            <a:avLst/>
          </a:prstGeom>
          <a:noFill/>
          <a:ln w="9525">
            <a:noFill/>
            <a:miter lim="800000"/>
            <a:headEnd/>
            <a:tailEnd/>
          </a:ln>
        </p:spPr>
        <p:txBody>
          <a:bodyPr>
            <a:spAutoFit/>
          </a:bodyPr>
          <a:lstStyle/>
          <a:p>
            <a:r>
              <a:rPr lang="en-US" sz="2400">
                <a:solidFill>
                  <a:schemeClr val="bg1"/>
                </a:solidFill>
                <a:latin typeface="Stencil" pitchFamily="82" charset="0"/>
              </a:rPr>
              <a:t>G</a:t>
            </a:r>
            <a:r>
              <a:rPr lang="en-US">
                <a:solidFill>
                  <a:schemeClr val="bg1"/>
                </a:solidFill>
                <a:latin typeface="Stencil" pitchFamily="82" charset="0"/>
              </a:rPr>
              <a:t>race</a:t>
            </a:r>
            <a:r>
              <a:rPr lang="en-US" sz="2400">
                <a:solidFill>
                  <a:schemeClr val="bg1"/>
                </a:solidFill>
                <a:latin typeface="Stencil" pitchFamily="82" charset="0"/>
              </a:rPr>
              <a:t>M</a:t>
            </a:r>
            <a:r>
              <a:rPr lang="en-US">
                <a:solidFill>
                  <a:schemeClr val="bg1"/>
                </a:solidFill>
                <a:latin typeface="Stencil" pitchFamily="82" charset="0"/>
              </a:rPr>
              <a:t>ode</a:t>
            </a:r>
            <a:endParaRPr lang="en-US">
              <a:latin typeface="Book Antiqua" pitchFamily="18" charset="0"/>
            </a:endParaRPr>
          </a:p>
        </p:txBody>
      </p:sp>
      <p:sp>
        <p:nvSpPr>
          <p:cNvPr id="20483" name="TextBox 3"/>
          <p:cNvSpPr txBox="1">
            <a:spLocks noChangeArrowheads="1"/>
          </p:cNvSpPr>
          <p:nvPr/>
        </p:nvSpPr>
        <p:spPr bwMode="auto">
          <a:xfrm>
            <a:off x="2667000" y="1676400"/>
            <a:ext cx="4419600" cy="2563813"/>
          </a:xfrm>
          <a:prstGeom prst="rect">
            <a:avLst/>
          </a:prstGeom>
          <a:noFill/>
          <a:ln w="9525">
            <a:noFill/>
            <a:miter lim="800000"/>
            <a:headEnd/>
            <a:tailEnd/>
          </a:ln>
        </p:spPr>
        <p:txBody>
          <a:bodyPr>
            <a:spAutoFit/>
          </a:bodyPr>
          <a:lstStyle/>
          <a:p>
            <a:r>
              <a:rPr lang="en-US">
                <a:solidFill>
                  <a:schemeClr val="bg1"/>
                </a:solidFill>
                <a:latin typeface="Book Antiqua" pitchFamily="18" charset="0"/>
                <a:hlinkClick r:id="rId2"/>
              </a:rPr>
              <a:t>Pastor Al Dagel’s business site </a:t>
            </a:r>
            <a:endParaRPr lang="en-US">
              <a:solidFill>
                <a:schemeClr val="bg1"/>
              </a:solidFill>
              <a:latin typeface="Book Antiqua" pitchFamily="18" charset="0"/>
            </a:endParaRPr>
          </a:p>
          <a:p>
            <a:endParaRPr lang="en-US">
              <a:solidFill>
                <a:schemeClr val="bg1"/>
              </a:solidFill>
              <a:latin typeface="Book Antiqua" pitchFamily="18" charset="0"/>
            </a:endParaRPr>
          </a:p>
          <a:p>
            <a:r>
              <a:rPr lang="en-US">
                <a:solidFill>
                  <a:schemeClr val="bg1"/>
                </a:solidFill>
                <a:latin typeface="Book Antiqua" pitchFamily="18" charset="0"/>
                <a:hlinkClick r:id="rId3" tooltip="Helping Families Thrive ™"/>
              </a:rPr>
              <a:t>Focus on the Family</a:t>
            </a:r>
            <a:endParaRPr lang="en-US">
              <a:solidFill>
                <a:schemeClr val="bg1"/>
              </a:solidFill>
              <a:latin typeface="Book Antiqua" pitchFamily="18" charset="0"/>
            </a:endParaRPr>
          </a:p>
          <a:p>
            <a:endParaRPr lang="en-US">
              <a:solidFill>
                <a:schemeClr val="bg1"/>
              </a:solidFill>
              <a:latin typeface="Book Antiqua" pitchFamily="18" charset="0"/>
            </a:endParaRPr>
          </a:p>
          <a:p>
            <a:r>
              <a:rPr lang="en-US">
                <a:solidFill>
                  <a:schemeClr val="bg1"/>
                </a:solidFill>
                <a:latin typeface="Book Antiqua" pitchFamily="18" charset="0"/>
                <a:hlinkClick r:id="rId4" tooltip="PK’s goal is to ignite a revolution that will instill passion for hearing, obeying and daily meditating in the Word of God. "/>
              </a:rPr>
              <a:t>Promise Keepers</a:t>
            </a:r>
            <a:endParaRPr lang="en-US">
              <a:solidFill>
                <a:schemeClr val="bg1"/>
              </a:solidFill>
              <a:latin typeface="Book Antiqua" pitchFamily="18" charset="0"/>
            </a:endParaRPr>
          </a:p>
          <a:p>
            <a:endParaRPr lang="en-US">
              <a:solidFill>
                <a:schemeClr val="bg1"/>
              </a:solidFill>
              <a:latin typeface="Book Antiqua" pitchFamily="18" charset="0"/>
            </a:endParaRPr>
          </a:p>
          <a:p>
            <a:r>
              <a:rPr lang="en-US">
                <a:solidFill>
                  <a:schemeClr val="bg1"/>
                </a:solidFill>
                <a:latin typeface="Book Antiqua" pitchFamily="18" charset="0"/>
                <a:hlinkClick r:id="rId5" tooltip="Daily Devotioncast"/>
              </a:rPr>
              <a:t>Moments of Grace</a:t>
            </a:r>
            <a:endParaRPr lang="en-US">
              <a:solidFill>
                <a:schemeClr val="bg1"/>
              </a:solidFill>
              <a:latin typeface="Book Antiqua" pitchFamily="18" charset="0"/>
            </a:endParaRPr>
          </a:p>
          <a:p>
            <a:endParaRPr lang="en-US">
              <a:solidFill>
                <a:schemeClr val="bg1"/>
              </a:solidFill>
              <a:latin typeface="Book Antiqua" pitchFamily="18" charset="0"/>
            </a:endParaRPr>
          </a:p>
          <a:p>
            <a:endParaRPr lang="en-US">
              <a:solidFill>
                <a:schemeClr val="bg1"/>
              </a:solidFill>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155</TotalTime>
  <Words>323</Words>
  <Application>Microsoft Office PowerPoint</Application>
  <PresentationFormat>On-screen Show (4:3)</PresentationFormat>
  <Paragraphs>42</Paragraphs>
  <Slides>5</Slides>
  <Notes>2</Notes>
  <HiddenSlides>0</HiddenSlides>
  <MMClips>0</MMClips>
  <ScaleCrop>false</ScaleCrop>
  <HeadingPairs>
    <vt:vector size="6" baseType="variant">
      <vt:variant>
        <vt:lpstr>Fonts Used</vt:lpstr>
      </vt:variant>
      <vt:variant>
        <vt:i4>9</vt:i4>
      </vt:variant>
      <vt:variant>
        <vt:lpstr>Design Template</vt:lpstr>
      </vt:variant>
      <vt:variant>
        <vt:i4>2</vt:i4>
      </vt:variant>
      <vt:variant>
        <vt:lpstr>Slide Titles</vt:lpstr>
      </vt:variant>
      <vt:variant>
        <vt:i4>5</vt:i4>
      </vt:variant>
    </vt:vector>
  </HeadingPairs>
  <TitlesOfParts>
    <vt:vector size="16" baseType="lpstr">
      <vt:lpstr>Book Antiqua</vt:lpstr>
      <vt:lpstr>Arial</vt:lpstr>
      <vt:lpstr>Lucida Sans</vt:lpstr>
      <vt:lpstr>Wingdings 2</vt:lpstr>
      <vt:lpstr>Wingdings</vt:lpstr>
      <vt:lpstr>Wingdings 3</vt:lpstr>
      <vt:lpstr>Calibri</vt:lpstr>
      <vt:lpstr>Stencil</vt:lpstr>
      <vt:lpstr>Arial Black</vt:lpstr>
      <vt:lpstr>Apex</vt:lpstr>
      <vt:lpstr>Apex</vt:lpstr>
      <vt:lpstr>Slide 1</vt:lpstr>
      <vt:lpstr>Slide 2</vt:lpstr>
      <vt:lpstr>Slide 3</vt:lpstr>
      <vt:lpstr>Slide 4</vt:lpstr>
      <vt:lpstr>Slide 5</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GraceMode</dc:title>
  <dc:creator> </dc:creator>
  <cp:lastModifiedBy>Bruce Dagel</cp:lastModifiedBy>
  <cp:revision>18</cp:revision>
  <dcterms:created xsi:type="dcterms:W3CDTF">2011-05-16T12:05:06Z</dcterms:created>
  <dcterms:modified xsi:type="dcterms:W3CDTF">2011-05-16T16:22:28Z</dcterms:modified>
</cp:coreProperties>
</file>